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media/image28.jpeg" ContentType="image/jpeg"/>
  <Override PartName="/ppt/media/image6.jpeg" ContentType="image/jpeg"/>
  <Override PartName="/ppt/media/image4.jpeg" ContentType="image/jpeg"/>
  <Override PartName="/ppt/media/image5.jpeg" ContentType="image/jpeg"/>
  <Override PartName="/ppt/media/image25.jpeg" ContentType="image/jpeg"/>
  <Override PartName="/ppt/media/image24.jpeg" ContentType="image/jpeg"/>
  <Override PartName="/ppt/media/image17.jpeg" ContentType="image/jpeg"/>
  <Override PartName="/ppt/media/image20.jpeg" ContentType="image/jpeg"/>
  <Override PartName="/ppt/media/image1.png" ContentType="image/png"/>
  <Override PartName="/ppt/media/image15.png" ContentType="image/png"/>
  <Override PartName="/ppt/media/image14.jpeg" ContentType="image/jpeg"/>
  <Override PartName="/ppt/media/image22.jpeg" ContentType="image/jpeg"/>
  <Override PartName="/ppt/media/image18.jpeg" ContentType="image/jpeg"/>
  <Override PartName="/ppt/media/image2.png" ContentType="image/png"/>
  <Override PartName="/ppt/media/image7.jpeg" ContentType="image/jpeg"/>
  <Override PartName="/ppt/media/image26.jpeg" ContentType="image/jpeg"/>
  <Override PartName="/ppt/media/image30.jpeg" ContentType="image/jpeg"/>
  <Override PartName="/ppt/media/image3.png" ContentType="image/png"/>
  <Override PartName="/ppt/media/image51.png" ContentType="image/png"/>
  <Override PartName="/ppt/media/image37.jpeg" ContentType="image/jpeg"/>
  <Override PartName="/ppt/media/image44.jpeg" ContentType="image/jpeg"/>
  <Override PartName="/ppt/media/image33.jpeg" ContentType="image/jpeg"/>
  <Override PartName="/ppt/media/image11.jpeg" ContentType="image/jpeg"/>
  <Override PartName="/ppt/media/image29.jpeg" ContentType="image/jpeg"/>
  <Override PartName="/ppt/media/image27.jpeg" ContentType="image/jpeg"/>
  <Override PartName="/ppt/media/image38.jpeg" ContentType="image/jpeg"/>
  <Override PartName="/ppt/media/image41.jpeg" ContentType="image/jpeg"/>
  <Override PartName="/ppt/media/image42.jpeg" ContentType="image/jpeg"/>
  <Override PartName="/ppt/media/image45.jpeg" ContentType="image/jpeg"/>
  <Override PartName="/ppt/media/image48.jpeg" ContentType="image/jpeg"/>
  <Override PartName="/ppt/media/image50.jpeg" ContentType="image/jpeg"/>
  <Override PartName="/ppt/media/image47.jpeg" ContentType="image/jpeg"/>
  <Override PartName="/ppt/media/image53.jpeg" ContentType="image/jpeg"/>
  <Override PartName="/ppt/media/image39.jpeg" ContentType="image/jpeg"/>
  <Override PartName="/ppt/media/image43.jpeg" ContentType="image/jpeg"/>
  <Override PartName="/ppt/media/image21.jpeg" ContentType="image/jpeg"/>
  <Override PartName="/ppt/media/image40.jpeg" ContentType="image/jpeg"/>
  <Override PartName="/ppt/media/image55.png" ContentType="image/png"/>
  <Override PartName="/ppt/media/image35.jpeg" ContentType="image/jpeg"/>
  <Override PartName="/ppt/media/image54.jpeg" ContentType="image/jpeg"/>
  <Override PartName="/ppt/media/image31.jpeg" ContentType="image/jpeg"/>
  <Override PartName="/ppt/media/image36.jpeg" ContentType="image/jpeg"/>
  <Override PartName="/ppt/media/image13.jpeg" ContentType="image/jpeg"/>
  <Override PartName="/ppt/media/image34.jpeg" ContentType="image/jpeg"/>
  <Override PartName="/ppt/media/image19.jpeg" ContentType="image/jpeg"/>
  <Override PartName="/ppt/media/image46.jpeg" ContentType="image/jpeg"/>
  <Override PartName="/ppt/media/image32.jpeg" ContentType="image/jpeg"/>
  <Override PartName="/ppt/media/image23.jpeg" ContentType="image/jpeg"/>
  <Override PartName="/ppt/media/image10.jpeg" ContentType="image/jpeg"/>
  <Override PartName="/ppt/media/image49.jpeg" ContentType="image/jpeg"/>
  <Override PartName="/ppt/media/image12.jpeg" ContentType="image/jpeg"/>
  <Override PartName="/ppt/media/image16.jpeg" ContentType="image/jpeg"/>
  <Override PartName="/ppt/media/image9.jpeg" ContentType="image/jpeg"/>
  <Override PartName="/ppt/media/image8.png" ContentType="image/png"/>
  <Override PartName="/ppt/media/image52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4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50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45.xml" ContentType="application/vnd.openxmlformats-officedocument.presentationml.slide+xml"/>
  <Override PartName="/ppt/slides/slide52.xml" ContentType="application/vnd.openxmlformats-officedocument.presentationml.slide+xml"/>
  <Override PartName="/ppt/slides/slide14.xml" ContentType="application/vnd.openxmlformats-officedocument.presentationml.slide+xml"/>
  <Override PartName="/ppt/slides/slide51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5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54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32.xml.rels" ContentType="application/vnd.openxmlformats-package.relationships+xml"/>
  <Override PartName="/ppt/slides/_rels/slide36.xml.rels" ContentType="application/vnd.openxmlformats-package.relationships+xml"/>
  <Override PartName="/ppt/slides/_rels/slide23.xml.rels" ContentType="application/vnd.openxmlformats-package.relationships+xml"/>
  <Override PartName="/ppt/slides/_rels/slide30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1.xml.rels" ContentType="application/vnd.openxmlformats-package.relationships+xml"/>
  <Override PartName="/ppt/slides/_rels/slide42.xml.rels" ContentType="application/vnd.openxmlformats-package.relationships+xml"/>
  <Override PartName="/ppt/slides/_rels/slide24.xml.rels" ContentType="application/vnd.openxmlformats-package.relationships+xml"/>
  <Override PartName="/ppt/slides/_rels/slide35.xml.rels" ContentType="application/vnd.openxmlformats-package.relationships+xml"/>
  <Override PartName="/ppt/slides/_rels/slide39.xml.rels" ContentType="application/vnd.openxmlformats-package.relationships+xml"/>
  <Override PartName="/ppt/slides/_rels/slide43.xml.rels" ContentType="application/vnd.openxmlformats-package.relationships+xml"/>
  <Override PartName="/ppt/slides/_rels/slide41.xml.rels" ContentType="application/vnd.openxmlformats-package.relationships+xml"/>
  <Override PartName="/ppt/slides/_rels/slide9.xml.rels" ContentType="application/vnd.openxmlformats-package.relationships+xml"/>
  <Override PartName="/ppt/slides/_rels/slide54.xml.rels" ContentType="application/vnd.openxmlformats-package.relationships+xml"/>
  <Override PartName="/ppt/slides/_rels/slide21.xml.rels" ContentType="application/vnd.openxmlformats-package.relationships+xml"/>
  <Override PartName="/ppt/slides/_rels/slide29.xml.rels" ContentType="application/vnd.openxmlformats-package.relationships+xml"/>
  <Override PartName="/ppt/slides/_rels/slide37.xml.rels" ContentType="application/vnd.openxmlformats-package.relationships+xml"/>
  <Override PartName="/ppt/slides/_rels/slide10.xml.rels" ContentType="application/vnd.openxmlformats-package.relationships+xml"/>
  <Override PartName="/ppt/slides/_rels/slide26.xml.rels" ContentType="application/vnd.openxmlformats-package.relationships+xml"/>
  <Override PartName="/ppt/slides/_rels/slide46.xml.rels" ContentType="application/vnd.openxmlformats-package.relationships+xml"/>
  <Override PartName="/ppt/slides/_rels/slide15.xml.rels" ContentType="application/vnd.openxmlformats-package.relationships+xml"/>
  <Override PartName="/ppt/slides/_rels/slide53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22.xml.rels" ContentType="application/vnd.openxmlformats-package.relationships+xml"/>
  <Override PartName="/ppt/slides/_rels/slide28.xml.rels" ContentType="application/vnd.openxmlformats-package.relationships+xml"/>
  <Override PartName="/ppt/slides/_rels/slide47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38.xml.rels" ContentType="application/vnd.openxmlformats-package.relationships+xml"/>
  <Override PartName="/ppt/slides/_rels/slide3.xml.rels" ContentType="application/vnd.openxmlformats-package.relationships+xml"/>
  <Override PartName="/ppt/slides/_rels/slide3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4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40.xml.rels" ContentType="application/vnd.openxmlformats-package.relationships+xml"/>
  <Override PartName="/ppt/slides/_rels/slide44.xml.rels" ContentType="application/vnd.openxmlformats-package.relationships+xml"/>
  <Override PartName="/ppt/slides/_rels/slide50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48.xml.rels" ContentType="application/vnd.openxmlformats-package.relationships+xml"/>
  <Override PartName="/ppt/slides/_rels/slide51.xml.rels" ContentType="application/vnd.openxmlformats-package.relationships+xml"/>
  <Override PartName="/ppt/slides/_rels/slide17.xml.rels" ContentType="application/vnd.openxmlformats-package.relationships+xml"/>
  <Override PartName="/ppt/slides/_rels/slide52.xml.rels" ContentType="application/vnd.openxmlformats-package.relationships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5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40000" y="113040"/>
            <a:ext cx="8278200" cy="7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10450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1637640" y="1260000"/>
            <a:ext cx="10450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0000" y="113040"/>
            <a:ext cx="8278200" cy="76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-8640"/>
            <a:ext cx="10078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14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4200" cy="71820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15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8200" cy="17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0000" y="356760"/>
            <a:ext cx="82782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ftr" idx="1"/>
          </p:nvPr>
        </p:nvSpPr>
        <p:spPr>
          <a:xfrm>
            <a:off x="3420000" y="5400000"/>
            <a:ext cx="32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sldNum" idx="2"/>
          </p:nvPr>
        </p:nvSpPr>
        <p:spPr>
          <a:xfrm>
            <a:off x="720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72290F-3266-4E01-A369-6B959D92EF0E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dt" idx="3"/>
          </p:nvPr>
        </p:nvSpPr>
        <p:spPr>
          <a:xfrm>
            <a:off x="54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Noto Serif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0" y="-8640"/>
            <a:ext cx="10078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21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4200" cy="71820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22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8200" cy="17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40000" y="356760"/>
            <a:ext cx="82782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104472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38000" y="1260000"/>
            <a:ext cx="104472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4"/>
          </p:nvPr>
        </p:nvSpPr>
        <p:spPr>
          <a:xfrm>
            <a:off x="3420000" y="5400000"/>
            <a:ext cx="32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5"/>
          </p:nvPr>
        </p:nvSpPr>
        <p:spPr>
          <a:xfrm>
            <a:off x="720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DB6DF6-3E4E-428B-B227-A0D299652B01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6"/>
          </p:nvPr>
        </p:nvSpPr>
        <p:spPr>
          <a:xfrm>
            <a:off x="54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Noto Serif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1_Penci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-8640"/>
            <a:ext cx="10078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0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4200" cy="71820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31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8200" cy="17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ftr" idx="7"/>
          </p:nvPr>
        </p:nvSpPr>
        <p:spPr>
          <a:xfrm>
            <a:off x="3420000" y="5400000"/>
            <a:ext cx="32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sldNum" idx="8"/>
          </p:nvPr>
        </p:nvSpPr>
        <p:spPr>
          <a:xfrm>
            <a:off x="720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945EC43-33DD-4EA9-932D-97E7E7406EC4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dt" idx="9"/>
          </p:nvPr>
        </p:nvSpPr>
        <p:spPr>
          <a:xfrm>
            <a:off x="54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"/>
          <p:cNvSpPr/>
          <p:nvPr/>
        </p:nvSpPr>
        <p:spPr>
          <a:xfrm>
            <a:off x="0" y="-8640"/>
            <a:ext cx="10078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4200" cy="71820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8200" cy="17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2141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2790360" y="1260000"/>
            <a:ext cx="2141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10"/>
          </p:nvPr>
        </p:nvSpPr>
        <p:spPr>
          <a:xfrm>
            <a:off x="3420000" y="5400000"/>
            <a:ext cx="32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11"/>
          </p:nvPr>
        </p:nvSpPr>
        <p:spPr>
          <a:xfrm>
            <a:off x="720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CFF502-C3A2-4FCA-A969-13372650474A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 idx="12"/>
          </p:nvPr>
        </p:nvSpPr>
        <p:spPr>
          <a:xfrm>
            <a:off x="54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0" y="-8640"/>
            <a:ext cx="10078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4200" cy="71820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8200" cy="17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2141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790360" y="1260000"/>
            <a:ext cx="2141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13"/>
          </p:nvPr>
        </p:nvSpPr>
        <p:spPr>
          <a:xfrm>
            <a:off x="3420000" y="5400000"/>
            <a:ext cx="32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14"/>
          </p:nvPr>
        </p:nvSpPr>
        <p:spPr>
          <a:xfrm>
            <a:off x="720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EEBC50-6FFA-4F57-BEF1-9E78F306A756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 idx="15"/>
          </p:nvPr>
        </p:nvSpPr>
        <p:spPr>
          <a:xfrm>
            <a:off x="54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/>
          <p:nvPr/>
        </p:nvSpPr>
        <p:spPr>
          <a:xfrm>
            <a:off x="0" y="-8640"/>
            <a:ext cx="10078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4200" cy="71820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8200" cy="17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2141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790360" y="1260000"/>
            <a:ext cx="2141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19"/>
          </p:nvPr>
        </p:nvSpPr>
        <p:spPr>
          <a:xfrm>
            <a:off x="3420000" y="5400000"/>
            <a:ext cx="32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sldNum" idx="20"/>
          </p:nvPr>
        </p:nvSpPr>
        <p:spPr>
          <a:xfrm>
            <a:off x="720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EF4CE0-1B6F-4973-BCB6-3529F63D1D7B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dt" idx="21"/>
          </p:nvPr>
        </p:nvSpPr>
        <p:spPr>
          <a:xfrm>
            <a:off x="54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/>
          <p:nvPr/>
        </p:nvSpPr>
        <p:spPr>
          <a:xfrm>
            <a:off x="0" y="-8640"/>
            <a:ext cx="10078200" cy="90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n-GB" sz="14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8820000" y="90000"/>
            <a:ext cx="754200" cy="71820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180000" y="5220000"/>
            <a:ext cx="9718200" cy="17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2141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790360" y="1260000"/>
            <a:ext cx="2141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 idx="16"/>
          </p:nvPr>
        </p:nvSpPr>
        <p:spPr>
          <a:xfrm>
            <a:off x="3420000" y="5400000"/>
            <a:ext cx="32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 idx="17"/>
          </p:nvPr>
        </p:nvSpPr>
        <p:spPr>
          <a:xfrm>
            <a:off x="720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DA1DBF-8CEA-4E8F-A3FE-798B2A89D20C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dt" idx="18"/>
          </p:nvPr>
        </p:nvSpPr>
        <p:spPr>
          <a:xfrm>
            <a:off x="540000" y="5400000"/>
            <a:ext cx="2338200" cy="26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 descr=""/>
          <p:cNvPicPr/>
          <p:nvPr/>
        </p:nvPicPr>
        <p:blipFill>
          <a:blip r:embed="rId2"/>
          <a:stretch/>
        </p:blipFill>
        <p:spPr>
          <a:xfrm>
            <a:off x="360000" y="1440000"/>
            <a:ext cx="9120600" cy="143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0000" y="356760"/>
            <a:ext cx="82782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104472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Sixth Outline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Seventh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Outline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1637640" y="1260000"/>
            <a:ext cx="104472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Sixth Outline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Seventh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 descr=""/>
          <p:cNvPicPr/>
          <p:nvPr/>
        </p:nvPicPr>
        <p:blipFill>
          <a:blip r:embed="rId2"/>
          <a:stretch/>
        </p:blipFill>
        <p:spPr>
          <a:xfrm>
            <a:off x="360000" y="1440000"/>
            <a:ext cx="9120600" cy="1438200"/>
          </a:xfrm>
          <a:prstGeom prst="rect">
            <a:avLst/>
          </a:prstGeom>
          <a:noFill/>
          <a:ln w="2520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0000" y="356760"/>
            <a:ext cx="827820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Noto Serif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  <p:sldLayoutId id="2147483654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  <p:sldLayoutId id="2147483657" r:id="rId3"/>
    <p:sldLayoutId id="2147483658" r:id="rId4"/>
    <p:sldLayoutId id="2147483659" r:id="rId5"/>
    <p:sldLayoutId id="2147483660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s://www.youtube.com/@techlore" TargetMode="External"/><Relationship Id="rId2" Type="http://schemas.openxmlformats.org/officeDocument/2006/relationships/hyperlink" Target="https://www.youtube.com/@MentalOutlaw" TargetMode="External"/><Relationship Id="rId3" Type="http://schemas.openxmlformats.org/officeDocument/2006/relationships/hyperlink" Target="https://www.youtube.com/@TheHatedOne" TargetMode="External"/><Relationship Id="rId4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https://distrosea.com/" TargetMode="External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hyperlink" Target="https://www.youtube.com/@techlore" TargetMode="External"/><Relationship Id="rId2" Type="http://schemas.openxmlformats.org/officeDocument/2006/relationships/hyperlink" Target="https://www.youtube.com/@MentalOutlaw" TargetMode="External"/><Relationship Id="rId3" Type="http://schemas.openxmlformats.org/officeDocument/2006/relationships/hyperlink" Target="https://www.youtube.com/@TheHatedOne" TargetMode="External"/><Relationship Id="rId4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s://github.com/cpanici/LinuxAdventure" TargetMode="External"/><Relationship Id="rId2" Type="http://schemas.openxmlformats.org/officeDocument/2006/relationships/slideLayout" Target="../slideLayouts/slideLayout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40000" y="1620000"/>
            <a:ext cx="7558200" cy="9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trike="noStrike" u="non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Linux and The End of Windows 10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3338640" y="2971800"/>
            <a:ext cx="2603520" cy="2598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The End of Windows 10:</a:t>
            </a:r>
            <a:br>
              <a:rPr sz="2700"/>
            </a:b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Good News or Bad News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1828800" y="1600200"/>
            <a:ext cx="6497640" cy="365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41076B-B23D-4267-9CE7-239EA919BD22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The End of Windows 10:</a:t>
            </a:r>
            <a:br>
              <a:rPr sz="2700"/>
            </a:b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Bad News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Security Updates end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Vulnerable to hacking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11 only supports hardware &gt; 2015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11 is spyware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Even more ads in start menu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Copilot+ Recall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B20A9D-18C8-43EA-85DF-514EDC9A59A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The End of Windows 10:</a:t>
            </a:r>
            <a:br>
              <a:rPr sz="2700"/>
            </a:b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Good News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can in theory still run Windows 10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more disrupting updates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for old hardware drops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Linux runs smoothly on this hardware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B454F3-82C1-4CB1-B469-97E498429136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My Path from Windows to Linux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95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XP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7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8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Dual Boot: Mint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Linux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5151600" y="1202040"/>
            <a:ext cx="4389840" cy="3368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579B24-C51A-4C19-AB8C-9B6412273BE5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I hate about Windows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Microsoft account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Ads in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Telemetry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Edge and Bing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User interface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command 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Proprietary code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4930200" y="1143000"/>
            <a:ext cx="3251160" cy="406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76F3EF-7A0A-47D4-A528-E339D0C92217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563040" y="-7200"/>
            <a:ext cx="9071280" cy="56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96247F-D99C-41D6-B5E8-0711EE436DC5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… meanwhile Apple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8318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292400" y="5760"/>
            <a:ext cx="7508880" cy="567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228600" y="3657600"/>
            <a:ext cx="1523160" cy="1523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54E6AE-170A-438A-9524-2ACF63B24B1E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1537200" y="451800"/>
            <a:ext cx="7122960" cy="475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7B1860-DCE6-4CBA-A6CB-C1F8FC1AE19C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is Linux?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54032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System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Like Windows, macOS,</a:t>
            </a:r>
            <a:br>
              <a:rPr sz="2400"/>
            </a:b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Android, iOS, …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Basis for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Android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Chromebooks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Amazon Fire TV Stick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Run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Danish government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Schleswig Holstein government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 500 super computers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PewDiePie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4800600" y="1143000"/>
            <a:ext cx="5218560" cy="313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1F5217-F40C-4A25-8F5B-1C76C26EA646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3049560" y="1460880"/>
            <a:ext cx="3808080" cy="343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PlaceHolder 15"/>
          <p:cNvSpPr/>
          <p:nvPr/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is Linux?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0DE0C5-4D39-4A52-8F98-4857179E398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Topics 🕵🏽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and hardware 🪟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Check hardware ⚙️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Linux and FOSS 🐧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Hands-on trying Linux and installing FOSS &amp; Linux 🖖🏾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285520" y="1332360"/>
            <a:ext cx="4085640" cy="388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AFC252-FAB2-472D-9DD7-66F9516C9D9E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is Linux?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51735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Advantages: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Light weight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Customizable (diverse)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 (FOSS)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Ads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Privacy respecting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Package management </a:t>
            </a:r>
            <a:br>
              <a:rPr sz="2400"/>
            </a:b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(“App Stores”)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(over Updates)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5944680" y="685800"/>
            <a:ext cx="3426480" cy="406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CB5663-F37F-4BA1-AB14-DB800A5A1B4B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5" dur="indefinite" restart="never" nodeType="tmRoot">
          <p:childTnLst>
            <p:seq>
              <p:cTn id="206" dur="indefinite" nodeType="mainSeq"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102040" y="0"/>
            <a:ext cx="5668920" cy="56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CBDA1A-F836-42D7-BA77-076751546A7D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is Linux?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51735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Disadvantages: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System (learning curve)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apps aren’t supported (e.g. microsoft, adobe, CAD)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Hardware support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Too many choices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678920" y="3764520"/>
            <a:ext cx="1492560" cy="149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6629400" y="808560"/>
            <a:ext cx="3279600" cy="4372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6285240" y="961200"/>
            <a:ext cx="3544200" cy="4220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60061B-970D-44ED-84FB-AF25555C0D49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9" dur="indefinite" restart="never" nodeType="tmRoot">
          <p:childTnLst>
            <p:seq>
              <p:cTn id="240" dur="indefinite" nodeType="mainSeq">
                <p:childTnLst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2514600" y="381240"/>
            <a:ext cx="4760640" cy="4836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DF5153-6D07-491B-ABBE-98ED4DA38349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is Linux?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9449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Desktop Environment (DE)</a:t>
            </a:r>
            <a:br>
              <a:rPr sz="2400"/>
            </a:b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 package manager</a:t>
            </a:r>
            <a:br>
              <a:rPr sz="2400"/>
            </a:b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 Linux Distros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Ubuntu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Debian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Fedora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Arch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5577120" y="1143000"/>
            <a:ext cx="3108240" cy="4145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3429000" y="3307320"/>
            <a:ext cx="1492560" cy="149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4B0E40-8FE4-4D0E-98B9-ABEC0FF03F07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Ubuntu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964440" y="-7200"/>
            <a:ext cx="8268120" cy="56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7E44C0-0834-4E56-B5E3-E1A6D334C491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222840" y="84960"/>
            <a:ext cx="9751680" cy="5484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8915400" y="4282200"/>
            <a:ext cx="913680" cy="91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DFC6E6-A8D4-46F2-B60C-9377BC68C10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59040" y="-6840"/>
            <a:ext cx="10078920" cy="566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A28CC5-C572-4FE7-A958-28D226535F90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59040" y="-6840"/>
            <a:ext cx="10078920" cy="566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A615DA-7426-400D-8258-6DF3A056A844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59040" y="-6840"/>
            <a:ext cx="10078920" cy="566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1DF321-69C2-4B05-90C0-8D0F5EED8312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Let’s introduce! 🫱🏽‍🫲🏿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488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Name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Pronouns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Favorite app/software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864000" indent="0">
              <a:lnSpc>
                <a:spcPct val="10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(No browser)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Experience with Computer/Windows/</a:t>
            </a:r>
            <a:br>
              <a:rPr sz="2400"/>
            </a:b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macOS/Linux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Expectations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Superpower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5943600" y="1327320"/>
            <a:ext cx="3107160" cy="389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E0DAE9-2F9D-4987-B6C4-F12CF19B6887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30960" y="23040"/>
            <a:ext cx="10078920" cy="5654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8233E3-B6AC-400A-B431-EE81C9DBF30F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30960" y="16200"/>
            <a:ext cx="10078920" cy="566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074565-1D3D-4786-AE4D-0CCF9B2A78A4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1290960" y="15840"/>
            <a:ext cx="7559280" cy="56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B9944F-DD62-43D7-8978-B3AF87DE323A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30960" y="16200"/>
            <a:ext cx="10078920" cy="566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2713D6-41C5-45AA-B5FB-D6D5F58AB035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336960" y="146880"/>
            <a:ext cx="9523080" cy="536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00D284-6923-4109-A042-ADE134AD585A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59040" y="-6840"/>
            <a:ext cx="10078920" cy="566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1FBB83-BD30-4A36-998E-40B5A23D82CE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1319040" y="-7200"/>
            <a:ext cx="7558920" cy="56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5E9375-0E18-44A0-B1BF-9B1618AAB18A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is FOSS/FLOSS?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9449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ree/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 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oftware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FUBU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rom 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 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 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Community Software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6286680" y="1371600"/>
            <a:ext cx="2855880" cy="285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4617720" y="3886200"/>
            <a:ext cx="1325160" cy="132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5ECA1A-3D31-4537-BC42-1CCB2F3E7DE5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7" dur="indefinite" restart="never" nodeType="tmRoot">
          <p:childTnLst>
            <p:seq>
              <p:cTn id="258" dur="indefinite" nodeType="mainSeq"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2241000" y="-7200"/>
            <a:ext cx="5715360" cy="56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1C0018-9198-4DFA-89F4-7C7E89AF61D9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FOSS examples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9449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 Stuite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LibreOffice, OpenOffice, ONLYOFFICE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Graphics Editor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Gimp, Inkscape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Photo Editor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Dark Room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Video Editor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KDEnlive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Media player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VLC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Browser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Firefox, Chromium, Brave, Zen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Email Client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Thunderbird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Pasword Manager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KeePassXC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5486400" y="1260000"/>
            <a:ext cx="4341960" cy="3569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27C87F-40C6-4C5F-9635-66A373B50DEC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will happen on October 15?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Anniversary of death of Thomas Sankara ✊🏿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of Windows 10 support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 launches first manned space mission 🚀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9E0F12-822E-46E6-93D7-F623BFA69B8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More alternatives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9449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8920" cy="566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8458200" y="4114800"/>
            <a:ext cx="1370880" cy="137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0EB94E-0CDE-4FBD-8C76-C460D39A4DE5}" type="slidenum">
              <a:t>40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0" y="720"/>
            <a:ext cx="10078920" cy="566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4EE75A-B857-4A68-ABD6-D8A70266F86D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40000" y="113400"/>
            <a:ext cx="8278200" cy="76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2790360" y="1260000"/>
            <a:ext cx="21412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2109960" y="0"/>
            <a:ext cx="5661000" cy="5668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" descr=""/>
          <p:cNvPicPr/>
          <p:nvPr/>
        </p:nvPicPr>
        <p:blipFill>
          <a:blip r:embed="rId2"/>
          <a:stretch/>
        </p:blipFill>
        <p:spPr>
          <a:xfrm>
            <a:off x="8229600" y="3657600"/>
            <a:ext cx="1492560" cy="149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57DC71-1059-44AF-9388-ADF24B9756C0}" type="slidenum">
              <a:t>42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FOSS &amp; Privacy Channels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70034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ee"/>
                </a:solidFill>
                <a:effectLst/>
                <a:uFillTx/>
                <a:latin typeface="Arial"/>
                <a:hlinkClick r:id="rId1"/>
              </a:rPr>
              <a:t>https://www.youtube.com/@techlore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ee"/>
                </a:solidFill>
                <a:effectLst/>
                <a:uFillTx/>
                <a:latin typeface="Arial"/>
                <a:hlinkClick r:id="rId2"/>
              </a:rPr>
              <a:t>https://www.youtube.com/@MentalOutlaw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ee"/>
                </a:solidFill>
                <a:effectLst/>
                <a:uFillTx/>
                <a:latin typeface="Arial"/>
                <a:hlinkClick r:id="rId3"/>
              </a:rPr>
              <a:t>https://www.youtube.com/@TheHatedOne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EFEB8B-CE26-4F63-89A4-B256ACF45792}" type="slidenum">
              <a:t>43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Hands-on Linux session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9449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3106800" y="1282320"/>
            <a:ext cx="4379760" cy="380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8229600" y="3657600"/>
            <a:ext cx="1492560" cy="149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EB87A0E-2C00-4B94-8913-98B8F46DAEA3}" type="slidenum">
              <a:t>44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Test Linux Online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3750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anchorCtr="1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ee"/>
                </a:solidFill>
                <a:effectLst/>
                <a:uFillTx/>
                <a:latin typeface="Noto Serif"/>
                <a:hlinkClick r:id="rId1"/>
              </a:rPr>
              <a:t>https://distrosea.com/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3429000" y="2286000"/>
            <a:ext cx="2437560" cy="2437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F198F05-F7B4-4B45-BD56-6F926EC3BC51}" type="slidenum">
              <a:t>45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FOSS &amp; Privacy Channels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70034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ee"/>
                </a:solidFill>
                <a:effectLst/>
                <a:uFillTx/>
                <a:latin typeface="Arial"/>
                <a:hlinkClick r:id="rId1"/>
              </a:rPr>
              <a:t>https://www.youtube.com/@techlore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ee"/>
                </a:solidFill>
                <a:effectLst/>
                <a:uFillTx/>
                <a:latin typeface="Arial"/>
                <a:hlinkClick r:id="rId2"/>
              </a:rPr>
              <a:t>https://www.youtube.com/@MentalOutlaw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ee"/>
                </a:solidFill>
                <a:effectLst/>
                <a:uFillTx/>
                <a:latin typeface="Arial"/>
                <a:hlinkClick r:id="rId3"/>
              </a:rPr>
              <a:t>https://www.youtube.com/@TheHatedOne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1C77CB-95C2-4571-9305-02716409486E}" type="slidenum">
              <a:t>46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40000" y="1620000"/>
            <a:ext cx="7558200" cy="98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300" strike="noStrike" u="none">
                <a:solidFill>
                  <a:srgbClr val="ff8000"/>
                </a:solidFill>
                <a:effectLst/>
                <a:highlight>
                  <a:srgbClr val="ffffff"/>
                </a:highlight>
                <a:uFillTx/>
                <a:latin typeface="Arial"/>
              </a:rPr>
              <a:t>Installing Linux &amp; Dual Booting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7722360" y="2971800"/>
            <a:ext cx="2107080" cy="249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4" name=""/>
          <p:cNvSpPr/>
          <p:nvPr/>
        </p:nvSpPr>
        <p:spPr>
          <a:xfrm>
            <a:off x="1143000" y="3200400"/>
            <a:ext cx="64004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35" name=""/>
          <p:cNvSpPr/>
          <p:nvPr/>
        </p:nvSpPr>
        <p:spPr>
          <a:xfrm>
            <a:off x="914400" y="3200400"/>
            <a:ext cx="7314840" cy="15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Step-by-Step Overview for Beginners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Introduction to Linux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65458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Linux is an open-source operating system.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Popular distributions: Ubuntu, Fedora, Debian, Mint.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Benefits: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 • Free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 • Secure and stable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  • Ideal for developers and servers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6287040" y="2514600"/>
            <a:ext cx="3542400" cy="2057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C6EE90-A0E3-4AC2-A9E1-6ED828F66E55}" type="slidenum">
              <a:t>48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3" dur="indefinite" restart="never" nodeType="tmRoot">
          <p:childTnLst>
            <p:seq>
              <p:cTn id="314" dur="indefinite" nodeType="mainSeq">
                <p:childTnLst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ff8000"/>
                </a:solidFill>
                <a:effectLst/>
                <a:uFillTx/>
                <a:latin typeface="Calibri"/>
              </a:rPr>
              <a:t>Preparing for Installation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654588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Backup your important data.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Download a Linux ISO (e.g., Ubuntu, Fedora).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Create a bootable USB drive using tools like Rufus or Etcher.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Check system requirements.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Plan disk partitions (Windows + Linux).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245FAB-AB44-4349-8C5B-D880753C4B5A}" type="slidenum">
              <a:t>49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9" dur="indefinite" restart="never" nodeType="tmRoot">
          <p:childTnLst>
            <p:seq>
              <p:cTn id="340" dur="indefinite" nodeType="mainSeq">
                <p:childTnLst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will happen on October 15?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Anniversary of death of Thomas Sankara ✊🏿 (1987)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of Windows 10 support (2025)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 launches first manned space mission 🚀 (2003)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E3227C-23C5-47DF-ADB2-21C1CF769EB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ff8000"/>
                </a:solidFill>
                <a:effectLst/>
                <a:uFillTx/>
                <a:latin typeface="Calibri"/>
              </a:rPr>
              <a:t>Dual Boot Setup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7917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Boot from the Linux USB.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Choose 'Install alongside Windows'.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Allocate space for Linux partition.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Follow the installation wizard.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Reboot and select OS from the boot menu (GRUB).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A45884-3294-4256-A792-F721ECE30402}" type="slidenum">
              <a:t>50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1" dur="indefinite" restart="never" nodeType="tmRoot">
          <p:childTnLst>
            <p:seq>
              <p:cTn id="362" dur="indefinite" nodeType="mainSeq">
                <p:childTnLst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ff8000"/>
                </a:solidFill>
                <a:effectLst/>
                <a:uFillTx/>
                <a:latin typeface="Calibri"/>
              </a:rPr>
              <a:t>Tips &amp; Troubleshooting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7917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Keep your BIOS/UEFI settings in mind (Secure Boot, Boot Order).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Update GRUB if Linux doesn’t appear in boot menu.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Use live USB to repair boot issues.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Explore dual-boot managers if you want more control.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2A8796-BA1B-4ACF-88B2-6C476D946635}" type="slidenum">
              <a:t>51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3" dur="indefinite" restart="never" nodeType="tmRoot">
          <p:childTnLst>
            <p:seq>
              <p:cTn id="384" dur="indefinite" nodeType="mainSeq">
                <p:childTnLst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ff8000"/>
                </a:solidFill>
                <a:effectLst/>
                <a:uFillTx/>
                <a:latin typeface="Calibri"/>
              </a:rPr>
              <a:t>Running Windows in Linux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7917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Virtual Machine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Wine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WinBoat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Proton (Gaming)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06EA1E-87C3-432F-B6B2-52675DD8CBFD}" type="slidenum">
              <a:t>52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1" dur="indefinite" restart="never" nodeType="tmRoot">
          <p:childTnLst>
            <p:seq>
              <p:cTn id="402" dur="indefinite" nodeType="mainSeq">
                <p:childTnLst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Thanks for your attention!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9449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2219040" y="1226160"/>
            <a:ext cx="5323320" cy="399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D28F88A-C044-4FDE-8E45-E95AEBDD26E8}" type="slidenum">
              <a:t>53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Hands-on Linux session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94496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3106800" y="1282320"/>
            <a:ext cx="4379760" cy="380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3" name="" descr=""/>
          <p:cNvPicPr/>
          <p:nvPr/>
        </p:nvPicPr>
        <p:blipFill>
          <a:blip r:embed="rId2"/>
          <a:stretch/>
        </p:blipFill>
        <p:spPr>
          <a:xfrm>
            <a:off x="8229600" y="3657600"/>
            <a:ext cx="1492560" cy="149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38833CF-0AD4-40FC-A264-A3486427BCF9}" type="slidenum">
              <a:t>54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Educational Command Line Games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540000" y="1278000"/>
            <a:ext cx="86036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▪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gitlab.com/slackermedia/bashcrawl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▪"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ee"/>
                </a:solidFill>
                <a:effectLst/>
                <a:uFillTx/>
                <a:latin typeface="Arial"/>
                <a:hlinkClick r:id="rId1"/>
              </a:rPr>
              <a:t>https://github.com/cpanici/LinuxAdventure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OpenSymbol"/>
              <a:buChar char="▪"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https://overthewire.org/wargames/bandit/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C367DC2-969E-41AF-B5EF-4CC7DD717D03}" type="slidenum">
              <a:t>55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Slides are online 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40000" y="1278000"/>
            <a:ext cx="83750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anchorCtr="1">
            <a:normAutofit/>
          </a:bodyPr>
          <a:p>
            <a:pPr marL="4320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https://onipabooks.com/tech/endof10.pdf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3657600" y="2362680"/>
            <a:ext cx="2437560" cy="2437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0E8B39A-0BB5-4DDD-A618-2955BAD0814F}" type="slidenum">
              <a:t>56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does “End of Windows 10” mean? 💁🏽‍♀️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440000" y="1260000"/>
            <a:ext cx="6838200" cy="3845520"/>
          </a:xfrm>
          <a:prstGeom prst="rect">
            <a:avLst/>
          </a:prstGeom>
          <a:noFill/>
          <a:ln w="25200"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8336880" y="3536280"/>
            <a:ext cx="1492560" cy="149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BE0AF2-09D8-4D18-B9B2-117910D392E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options do we have? 🎟️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820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Upgrade to windows 11 (hardware support?)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 for extended support of windows 10 (30$ or data)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 win10 unsupported (security?)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 to Linux and enjoy freedom!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E48ACC-BDDE-4281-BE9B-EAFCE7B175A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What even is a computer? 🔬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60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Software: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User Software (e.g. Firefox, Signal, VLC, LibreOffice, Obsidan, …)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System (e.g. Linux, Windows, macOS)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864000" indent="0">
              <a:lnSpc>
                <a:spcPct val="100000"/>
              </a:lnSpc>
              <a:spcBef>
                <a:spcPts val="850"/>
              </a:spcBef>
              <a:buNone/>
              <a:tabLst>
                <a:tab algn="l" pos="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Hardware: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CPU 🧮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RAM (memory) 📄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Storage 📚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5486400" y="2971800"/>
            <a:ext cx="3198240" cy="179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F412F6-D5C7-4665-A5F8-A7ED34D7D44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278200" cy="6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7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Let’s check our hardware! 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Windows10: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Settings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About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Linux 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100" strike="noStrike" u="none">
                <a:solidFill>
                  <a:srgbClr val="ffffff"/>
                </a:solidFill>
                <a:effectLst/>
                <a:highlight>
                  <a:srgbClr val="333333"/>
                </a:highlight>
                <a:uFillTx/>
                <a:latin typeface="Courier New"/>
              </a:rPr>
              <a:t>$ lscpu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100" strike="noStrike" u="none">
                <a:solidFill>
                  <a:srgbClr val="ffffff"/>
                </a:solidFill>
                <a:effectLst/>
                <a:highlight>
                  <a:srgbClr val="333333"/>
                </a:highlight>
                <a:uFillTx/>
                <a:latin typeface="Courier New"/>
              </a:rPr>
              <a:t>$ lsmem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indent="0">
              <a:lnSpc>
                <a:spcPct val="100000"/>
              </a:lnSpc>
              <a:spcBef>
                <a:spcPts val="105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89840" cy="395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057"/>
              </a:spcBef>
              <a:buClr>
                <a:srgbClr val="ff66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macOS/iOS: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Settings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General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ff6600"/>
              </a:buClr>
              <a:buSzPct val="75000"/>
              <a:buFont typeface="Symbol" charset="2"/>
              <a:buChar char=""/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About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66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Android: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66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Settings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66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About Phone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ff66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Detailed Info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Noto Serif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CEEFA4-A39A-4E0F-A809-01AB6CDF180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Application>LibreOffice/25.8.1.1$Linux_X86_64 LibreOffice_project/580$Build-1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2025-10-08T22:15:46Z</dcterms:created>
  <dc:creator/>
  <dc:description/>
  <dc:language>en-GB</dc:language>
  <cp:lastModifiedBy/>
  <cp:lastPrinted>2025-10-11T01:29:51Z</cp:lastPrinted>
  <dcterms:modified xsi:type="dcterms:W3CDTF">2025-10-11T15:40:49Z</dcterms:modified>
  <cp:revision>63</cp:revision>
  <dc:subject/>
  <dc:title>Pencil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